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30"/>
  </p:notesMasterIdLst>
  <p:handoutMasterIdLst>
    <p:handoutMasterId r:id="rId31"/>
  </p:handoutMasterIdLst>
  <p:sldIdLst>
    <p:sldId id="452" r:id="rId6"/>
    <p:sldId id="691" r:id="rId7"/>
    <p:sldId id="633" r:id="rId8"/>
    <p:sldId id="678" r:id="rId9"/>
    <p:sldId id="684" r:id="rId10"/>
    <p:sldId id="680" r:id="rId11"/>
    <p:sldId id="685" r:id="rId12"/>
    <p:sldId id="645" r:id="rId13"/>
    <p:sldId id="646" r:id="rId14"/>
    <p:sldId id="484" r:id="rId15"/>
    <p:sldId id="473" r:id="rId16"/>
    <p:sldId id="470" r:id="rId17"/>
    <p:sldId id="686" r:id="rId18"/>
    <p:sldId id="552" r:id="rId19"/>
    <p:sldId id="491" r:id="rId20"/>
    <p:sldId id="671" r:id="rId21"/>
    <p:sldId id="675" r:id="rId22"/>
    <p:sldId id="558" r:id="rId23"/>
    <p:sldId id="562" r:id="rId24"/>
    <p:sldId id="672" r:id="rId25"/>
    <p:sldId id="673" r:id="rId26"/>
    <p:sldId id="676" r:id="rId27"/>
    <p:sldId id="674" r:id="rId28"/>
    <p:sldId id="6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CCFF00"/>
    <a:srgbClr val="2FBDD5"/>
    <a:srgbClr val="464547"/>
    <a:srgbClr val="00B050"/>
    <a:srgbClr val="D7F3F7"/>
    <a:srgbClr val="3A9262"/>
    <a:srgbClr val="FF7373"/>
    <a:srgbClr val="88DAE7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91" autoAdjust="0"/>
    <p:restoredTop sz="74313" autoAdjust="0"/>
  </p:normalViewPr>
  <p:slideViewPr>
    <p:cSldViewPr snapToGrid="0">
      <p:cViewPr varScale="1">
        <p:scale>
          <a:sx n="107" d="100"/>
          <a:sy n="107" d="100"/>
        </p:scale>
        <p:origin x="1496" y="176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10/2/23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80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68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1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68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2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36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33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88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8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9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59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46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93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5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4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52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1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39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10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93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8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933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err="1">
                <a:solidFill>
                  <a:schemeClr val="accent1"/>
                </a:solidFill>
                <a:latin typeface="Trebuchet MS"/>
                <a:cs typeface="Trebuchet MS"/>
              </a:rPr>
              <a:t>DE1</a:t>
            </a:r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 – SQL FOR ANALYSTS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linkedin.com/in/laszlosallo" TargetMode="External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hyperlink" Target="mailto:sallol@ceu.edu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ycdn.com/blog/popular-database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trysql.asp?filename=trysql_op_i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hyperlink" Target="https://www.mysqltutorial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mysql.com/doc/refman/8.0/en/" TargetMode="External"/><Relationship Id="rId5" Type="http://schemas.openxmlformats.org/officeDocument/2006/relationships/hyperlink" Target="https://www.w3schools.com/sql/sql_intro.asp" TargetMode="External"/><Relationship Id="rId4" Type="http://schemas.openxmlformats.org/officeDocument/2006/relationships/image" Target="../media/image8.jpe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eu-economics-and-business.github.io/ECBS-5146-Different-Shapes-of-Data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eulearning.ceu.edu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OCTOBER 2023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662795" cy="1875963"/>
          </a:xfrm>
        </p:spPr>
        <p:txBody>
          <a:bodyPr/>
          <a:lstStyle/>
          <a:p>
            <a:r>
              <a:rPr lang="en-US" sz="3600" dirty="0"/>
              <a:t>DATA ENGINEERING 1 </a:t>
            </a:r>
          </a:p>
          <a:p>
            <a:endParaRPr lang="en-US" sz="3600"/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6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 AND EXPECTATIONS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487" y="1265149"/>
            <a:ext cx="10733087" cy="434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Course participation (10%)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Term Project 1 (40%)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Term Project 2 (50%)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Intellectual contribution aka BE PRESENT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HELP each other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not DESPAIR, ask for help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the extra mile</a:t>
            </a:r>
          </a:p>
        </p:txBody>
      </p:sp>
    </p:spTree>
    <p:extLst>
      <p:ext uri="{BB962C8B-B14F-4D97-AF65-F5344CB8AC3E}">
        <p14:creationId xmlns:p14="http://schemas.microsoft.com/office/powerpoint/2010/main" val="138489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41" y="1227633"/>
            <a:ext cx="11857829" cy="47746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LASZLO SALLO</a:t>
            </a:r>
          </a:p>
          <a:p>
            <a:pPr>
              <a:lnSpc>
                <a:spcPct val="100000"/>
              </a:lnSpc>
              <a:buClrTx/>
            </a:pP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LinkedIn: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  <a:hlinkClick r:id="rId3"/>
              </a:rPr>
              <a:t>https://www.linkedin.com/in/laszlosallo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r>
              <a:rPr lang="hu-HU" sz="2800" dirty="0" err="1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ail</a:t>
            </a:r>
            <a:r>
              <a:rPr lang="hu-HU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4"/>
              </a:rPr>
              <a:t>sallol@ceu.edu</a:t>
            </a: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buClrTx/>
            </a:pP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HT Hiradástechnika School Computer HT-1080Z eladó - Aukció - Vatera.hu">
            <a:extLst>
              <a:ext uri="{FF2B5EF4-FFF2-40B4-BE49-F238E27FC236}">
                <a16:creationId xmlns:a16="http://schemas.microsoft.com/office/drawing/2014/main" id="{71D38A10-F94B-4552-AC3C-397B09FE7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" r="2683" b="11789"/>
          <a:stretch/>
        </p:blipFill>
        <p:spPr bwMode="auto">
          <a:xfrm>
            <a:off x="369377" y="3529740"/>
            <a:ext cx="4504509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7E502B-4E5C-45CE-B4B3-D7BE443B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36" y="3529740"/>
            <a:ext cx="2174633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678968-9CCC-456E-A0ED-87464BB3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54" y="3529740"/>
            <a:ext cx="3866014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AC45C0-A09D-478F-8FC8-C919B51F51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0051" y="228088"/>
            <a:ext cx="1574384" cy="5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4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STUDENT SUPPORT</a:t>
            </a:r>
          </a:p>
        </p:txBody>
      </p:sp>
      <p:sp>
        <p:nvSpPr>
          <p:cNvPr id="9" name="Rectangle 8"/>
          <p:cNvSpPr/>
          <p:nvPr/>
        </p:nvSpPr>
        <p:spPr>
          <a:xfrm>
            <a:off x="273446" y="1210520"/>
            <a:ext cx="11881100" cy="2980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Teaching assistant: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Sandor 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BudaiS@ceu.edu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Communication: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email or teams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Tutoring: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demand, afternoons on Zoom </a:t>
            </a:r>
          </a:p>
          <a:p>
            <a:pPr lvl="0">
              <a:lnSpc>
                <a:spcPct val="150000"/>
              </a:lnSpc>
              <a:buClrTx/>
            </a:pPr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30" name="Picture 6" descr="Branded virtual background in Zoom – Excell Design &amp; Marketing">
            <a:extLst>
              <a:ext uri="{FF2B5EF4-FFF2-40B4-BE49-F238E27FC236}">
                <a16:creationId xmlns:a16="http://schemas.microsoft.com/office/drawing/2014/main" id="{3D6A8D74-CFA2-4542-842B-D07FBE38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512" y="3649850"/>
            <a:ext cx="1912911" cy="223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mail PNG Download, Email Logo, Icon, Email Symbol, @ PNG - Free  Transparent PNG Logos">
            <a:extLst>
              <a:ext uri="{FF2B5EF4-FFF2-40B4-BE49-F238E27FC236}">
                <a16:creationId xmlns:a16="http://schemas.microsoft.com/office/drawing/2014/main" id="{31E03739-FB96-4713-9FF4-343C1236C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99" y="3683977"/>
            <a:ext cx="2040609" cy="20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icrosoft Teams – Alkalmazások a Google Playen">
            <a:extLst>
              <a:ext uri="{FF2B5EF4-FFF2-40B4-BE49-F238E27FC236}">
                <a16:creationId xmlns:a16="http://schemas.microsoft.com/office/drawing/2014/main" id="{1B0EFE7F-785E-E745-DF8D-50CCEF275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316403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90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PRESSING QUESTIONS OF CHAPTER 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093" y="1312873"/>
            <a:ext cx="11664100" cy="477469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Model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Database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MySQL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Difference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between MySQL and other RDBMS?</a:t>
            </a:r>
          </a:p>
          <a:p>
            <a:br>
              <a:rPr lang="en-US" sz="4000"/>
            </a:br>
            <a:endParaRPr lang="en-US" sz="240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900068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HISTORY OF DIGITAL PERSISTENCY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3099E-099B-410B-A9AD-575FBFB98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6" r="5600"/>
          <a:stretch/>
        </p:blipFill>
        <p:spPr>
          <a:xfrm>
            <a:off x="2376022" y="1414688"/>
            <a:ext cx="7255658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6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50’s FILE SYSTEM ROCKS!</a:t>
            </a:r>
          </a:p>
        </p:txBody>
      </p:sp>
      <p:pic>
        <p:nvPicPr>
          <p:cNvPr id="2050" name="Picture 2" descr="https://upload.wikimedia.org/wikipedia/commons/thumb/9/99/Elvis_Presley_promoting_Jailhouse_Rock.jpg/800px-Elvis_Presley_promoting_Jailhouse_Rock.jpg">
            <a:extLst>
              <a:ext uri="{FF2B5EF4-FFF2-40B4-BE49-F238E27FC236}">
                <a16:creationId xmlns:a16="http://schemas.microsoft.com/office/drawing/2014/main" id="{8BF699AF-D1CC-4C08-9E31-26342FDEF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r="20012"/>
          <a:stretch/>
        </p:blipFill>
        <p:spPr bwMode="auto">
          <a:xfrm>
            <a:off x="374205" y="1306469"/>
            <a:ext cx="2503613" cy="452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2633AD1-7823-45AF-8E82-DAAC2679CB9F}"/>
              </a:ext>
            </a:extLst>
          </p:cNvPr>
          <p:cNvGrpSpPr/>
          <p:nvPr/>
        </p:nvGrpSpPr>
        <p:grpSpPr>
          <a:xfrm>
            <a:off x="4934282" y="1808107"/>
            <a:ext cx="5286852" cy="4025097"/>
            <a:chOff x="6096000" y="2085110"/>
            <a:chExt cx="4608470" cy="3296676"/>
          </a:xfrm>
        </p:grpSpPr>
        <p:pic>
          <p:nvPicPr>
            <p:cNvPr id="3074" name="Picture 2" descr="alt-tex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12"/>
            <a:stretch/>
          </p:blipFill>
          <p:spPr bwMode="auto">
            <a:xfrm>
              <a:off x="6096000" y="2085110"/>
              <a:ext cx="4608470" cy="2506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3905EC3-4677-4320-83FB-B8447D5D8AAF}"/>
                </a:ext>
              </a:extLst>
            </p:cNvPr>
            <p:cNvSpPr/>
            <p:nvPr/>
          </p:nvSpPr>
          <p:spPr>
            <a:xfrm>
              <a:off x="6300061" y="4560376"/>
              <a:ext cx="1937288" cy="821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525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60’s DATABASE FOR PEOPLE </a:t>
            </a:r>
          </a:p>
        </p:txBody>
      </p:sp>
      <p:pic>
        <p:nvPicPr>
          <p:cNvPr id="5122" name="Picture 2" descr="Képtalálat a következőre: „beatles”">
            <a:extLst>
              <a:ext uri="{FF2B5EF4-FFF2-40B4-BE49-F238E27FC236}">
                <a16:creationId xmlns:a16="http://schemas.microsoft.com/office/drawing/2014/main" id="{CC930CF7-6F68-4C49-B71C-9739FF3C3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" b="26747"/>
          <a:stretch/>
        </p:blipFill>
        <p:spPr bwMode="auto">
          <a:xfrm>
            <a:off x="2309196" y="3944981"/>
            <a:ext cx="6931010" cy="25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3732944" y="1143070"/>
            <a:ext cx="4315990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Database Management Systems: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Simultaneous access to data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Security / User management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Administration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Unified access interface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6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TABULAR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484AD0-E879-49C1-932A-490585C12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453993"/>
              </p:ext>
            </p:extLst>
          </p:nvPr>
        </p:nvGraphicFramePr>
        <p:xfrm>
          <a:off x="419651" y="2641601"/>
          <a:ext cx="7862957" cy="280846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42053">
                  <a:extLst>
                    <a:ext uri="{9D8B030D-6E8A-4147-A177-3AD203B41FA5}">
                      <a16:colId xmlns:a16="http://schemas.microsoft.com/office/drawing/2014/main" val="3214557229"/>
                    </a:ext>
                  </a:extLst>
                </a:gridCol>
                <a:gridCol w="1097731">
                  <a:extLst>
                    <a:ext uri="{9D8B030D-6E8A-4147-A177-3AD203B41FA5}">
                      <a16:colId xmlns:a16="http://schemas.microsoft.com/office/drawing/2014/main" val="2893070782"/>
                    </a:ext>
                  </a:extLst>
                </a:gridCol>
                <a:gridCol w="788795">
                  <a:extLst>
                    <a:ext uri="{9D8B030D-6E8A-4147-A177-3AD203B41FA5}">
                      <a16:colId xmlns:a16="http://schemas.microsoft.com/office/drawing/2014/main" val="3906519140"/>
                    </a:ext>
                  </a:extLst>
                </a:gridCol>
                <a:gridCol w="2313303">
                  <a:extLst>
                    <a:ext uri="{9D8B030D-6E8A-4147-A177-3AD203B41FA5}">
                      <a16:colId xmlns:a16="http://schemas.microsoft.com/office/drawing/2014/main" val="4040174105"/>
                    </a:ext>
                  </a:extLst>
                </a:gridCol>
                <a:gridCol w="1191154">
                  <a:extLst>
                    <a:ext uri="{9D8B030D-6E8A-4147-A177-3AD203B41FA5}">
                      <a16:colId xmlns:a16="http://schemas.microsoft.com/office/drawing/2014/main" val="1347196513"/>
                    </a:ext>
                  </a:extLst>
                </a:gridCol>
                <a:gridCol w="731467">
                  <a:extLst>
                    <a:ext uri="{9D8B030D-6E8A-4147-A177-3AD203B41FA5}">
                      <a16:colId xmlns:a16="http://schemas.microsoft.com/office/drawing/2014/main" val="2618016553"/>
                    </a:ext>
                  </a:extLst>
                </a:gridCol>
                <a:gridCol w="1498454">
                  <a:extLst>
                    <a:ext uri="{9D8B030D-6E8A-4147-A177-3AD203B41FA5}">
                      <a16:colId xmlns:a16="http://schemas.microsoft.com/office/drawing/2014/main" val="4062366894"/>
                    </a:ext>
                  </a:extLst>
                </a:gridCol>
              </a:tblGrid>
              <a:tr h="401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EMAIL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OPERATION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TITLE_REFID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102035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2015.05.09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Junior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34042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promotion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91835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departure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691128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mary@company</a:t>
                      </a:r>
                      <a:r>
                        <a:rPr lang="en-US" sz="1100" dirty="0">
                          <a:effectLst/>
                        </a:rPr>
                        <a:t>. 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Lead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80583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B5A2CD-DB5E-4D65-8607-A2A90A7C2571}"/>
              </a:ext>
            </a:extLst>
          </p:cNvPr>
          <p:cNvSpPr/>
          <p:nvPr/>
        </p:nvSpPr>
        <p:spPr>
          <a:xfrm>
            <a:off x="419651" y="2132254"/>
            <a:ext cx="1989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HR_EVENTS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D73DC2-5EF0-4333-A0B8-3C18B37005DC}"/>
              </a:ext>
            </a:extLst>
          </p:cNvPr>
          <p:cNvCxnSpPr>
            <a:cxnSpLocks/>
          </p:cNvCxnSpPr>
          <p:nvPr/>
        </p:nvCxnSpPr>
        <p:spPr>
          <a:xfrm flipH="1">
            <a:off x="7717183" y="3343965"/>
            <a:ext cx="1523999" cy="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CA68316-8DAE-4510-BC12-C39D939C87C0}"/>
              </a:ext>
            </a:extLst>
          </p:cNvPr>
          <p:cNvSpPr/>
          <p:nvPr/>
        </p:nvSpPr>
        <p:spPr>
          <a:xfrm>
            <a:off x="9490764" y="3294245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ROW or RECORD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3E76A0-E511-4439-A7E6-C0C9E5456FBA}"/>
              </a:ext>
            </a:extLst>
          </p:cNvPr>
          <p:cNvCxnSpPr>
            <a:cxnSpLocks/>
          </p:cNvCxnSpPr>
          <p:nvPr/>
        </p:nvCxnSpPr>
        <p:spPr>
          <a:xfrm flipH="1">
            <a:off x="7717183" y="3525078"/>
            <a:ext cx="1523999" cy="43511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D76DD-863F-448C-973E-41E863F3568B}"/>
              </a:ext>
            </a:extLst>
          </p:cNvPr>
          <p:cNvCxnSpPr>
            <a:cxnSpLocks/>
          </p:cNvCxnSpPr>
          <p:nvPr/>
        </p:nvCxnSpPr>
        <p:spPr>
          <a:xfrm flipH="1">
            <a:off x="5417932" y="1881809"/>
            <a:ext cx="1252329" cy="806175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375DC2-C287-4D4E-BAF5-6BF8D094437C}"/>
              </a:ext>
            </a:extLst>
          </p:cNvPr>
          <p:cNvCxnSpPr>
            <a:cxnSpLocks/>
          </p:cNvCxnSpPr>
          <p:nvPr/>
        </p:nvCxnSpPr>
        <p:spPr>
          <a:xfrm>
            <a:off x="6907695" y="1869803"/>
            <a:ext cx="1227482" cy="81818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01034-41AA-4F6E-84DD-A17A1065C71C}"/>
              </a:ext>
            </a:extLst>
          </p:cNvPr>
          <p:cNvSpPr/>
          <p:nvPr/>
        </p:nvSpPr>
        <p:spPr>
          <a:xfrm>
            <a:off x="5932555" y="1350137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COLUMN or FIELD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47D738-56C0-45FF-AF5B-39E631B3743D}"/>
              </a:ext>
            </a:extLst>
          </p:cNvPr>
          <p:cNvCxnSpPr>
            <a:cxnSpLocks/>
          </p:cNvCxnSpPr>
          <p:nvPr/>
        </p:nvCxnSpPr>
        <p:spPr>
          <a:xfrm flipH="1">
            <a:off x="1842053" y="1572591"/>
            <a:ext cx="976243" cy="460678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D0CB3CE-BC50-48ED-BF4B-B1FC981B2595}"/>
              </a:ext>
            </a:extLst>
          </p:cNvPr>
          <p:cNvSpPr/>
          <p:nvPr/>
        </p:nvSpPr>
        <p:spPr>
          <a:xfrm>
            <a:off x="2904433" y="13631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361828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RELATIONAL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07411"/>
              </p:ext>
            </p:extLst>
          </p:nvPr>
        </p:nvGraphicFramePr>
        <p:xfrm>
          <a:off x="4985375" y="5201104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TITLE_REFID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Lead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Senior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Junior Analyst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40590"/>
              </p:ext>
            </p:extLst>
          </p:nvPr>
        </p:nvGraphicFramePr>
        <p:xfrm>
          <a:off x="3745683" y="148502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892079" y="4810504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3619950" y="106659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2F12A-DC13-48AF-A196-454F4403E704}"/>
              </a:ext>
            </a:extLst>
          </p:cNvPr>
          <p:cNvSpPr/>
          <p:nvPr/>
        </p:nvSpPr>
        <p:spPr>
          <a:xfrm>
            <a:off x="481708" y="2676645"/>
            <a:ext cx="183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EMPLOYEE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A61A56-035E-4FE2-A8D8-B8E99BFFF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90822"/>
              </p:ext>
            </p:extLst>
          </p:nvPr>
        </p:nvGraphicFramePr>
        <p:xfrm>
          <a:off x="547343" y="3091911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EMAIL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870969-B7E7-4642-87C4-F3189535F16A}"/>
              </a:ext>
            </a:extLst>
          </p:cNvPr>
          <p:cNvCxnSpPr>
            <a:cxnSpLocks/>
          </p:cNvCxnSpPr>
          <p:nvPr/>
        </p:nvCxnSpPr>
        <p:spPr>
          <a:xfrm flipH="1">
            <a:off x="1847366" y="1912349"/>
            <a:ext cx="4889598" cy="1587436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A9BD3-86ED-4958-B273-E80D2137CD08}"/>
              </a:ext>
            </a:extLst>
          </p:cNvPr>
          <p:cNvCxnSpPr>
            <a:cxnSpLocks/>
          </p:cNvCxnSpPr>
          <p:nvPr/>
        </p:nvCxnSpPr>
        <p:spPr>
          <a:xfrm flipH="1" flipV="1">
            <a:off x="9753467" y="1851388"/>
            <a:ext cx="890961" cy="1114610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4087A49-AC5F-4AD4-B235-C69A72A1DB75}"/>
              </a:ext>
            </a:extLst>
          </p:cNvPr>
          <p:cNvSpPr/>
          <p:nvPr/>
        </p:nvSpPr>
        <p:spPr>
          <a:xfrm>
            <a:off x="285043" y="1334900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PRIMARY KEY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153A96-4A48-42EA-8110-1E6B7E62C6DD}"/>
              </a:ext>
            </a:extLst>
          </p:cNvPr>
          <p:cNvCxnSpPr>
            <a:cxnSpLocks/>
          </p:cNvCxnSpPr>
          <p:nvPr/>
        </p:nvCxnSpPr>
        <p:spPr>
          <a:xfrm>
            <a:off x="1971863" y="1511614"/>
            <a:ext cx="2008061" cy="33977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0B57CDE-17BF-4E84-AB28-6D7EE46A8FDA}"/>
              </a:ext>
            </a:extLst>
          </p:cNvPr>
          <p:cNvSpPr/>
          <p:nvPr/>
        </p:nvSpPr>
        <p:spPr>
          <a:xfrm>
            <a:off x="9530140" y="30713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FOREIGN KEY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64F7B-BD53-450A-97F2-89A63D8630BF}"/>
              </a:ext>
            </a:extLst>
          </p:cNvPr>
          <p:cNvCxnSpPr>
            <a:cxnSpLocks/>
          </p:cNvCxnSpPr>
          <p:nvPr/>
        </p:nvCxnSpPr>
        <p:spPr>
          <a:xfrm flipH="1">
            <a:off x="6224418" y="1905389"/>
            <a:ext cx="3435753" cy="4269740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02787C-68CA-7547-9B29-BBE66011F82D}"/>
              </a:ext>
            </a:extLst>
          </p:cNvPr>
          <p:cNvCxnSpPr>
            <a:cxnSpLocks/>
          </p:cNvCxnSpPr>
          <p:nvPr/>
        </p:nvCxnSpPr>
        <p:spPr>
          <a:xfrm flipH="1" flipV="1">
            <a:off x="7019016" y="1809718"/>
            <a:ext cx="3462210" cy="1156280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59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DATABASE NORMALIZATION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BFB7AC-3FBC-4C6D-AA18-733E9DC2C573}"/>
              </a:ext>
            </a:extLst>
          </p:cNvPr>
          <p:cNvSpPr/>
          <p:nvPr/>
        </p:nvSpPr>
        <p:spPr>
          <a:xfrm>
            <a:off x="1788160" y="1769517"/>
            <a:ext cx="84734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The process of organizing the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columns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 and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tables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of a </a:t>
            </a: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database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to reduce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redundancy 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and improve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integrity.</a:t>
            </a:r>
          </a:p>
        </p:txBody>
      </p:sp>
    </p:spTree>
    <p:extLst>
      <p:ext uri="{BB962C8B-B14F-4D97-AF65-F5344CB8AC3E}">
        <p14:creationId xmlns:p14="http://schemas.microsoft.com/office/powerpoint/2010/main" val="1711895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DO YOU WANT BE (OR NOT TO BE)?</a:t>
            </a:r>
          </a:p>
        </p:txBody>
      </p:sp>
      <p:pic>
        <p:nvPicPr>
          <p:cNvPr id="1026" name="Picture 2" descr="Benedict Cumberbatch becomes the latest star to tackle Hamlet says LIBBY  PURVES | Daily Mail Online">
            <a:extLst>
              <a:ext uri="{FF2B5EF4-FFF2-40B4-BE49-F238E27FC236}">
                <a16:creationId xmlns:a16="http://schemas.microsoft.com/office/drawing/2014/main" id="{F8FD43C2-89A2-457B-AC36-ADA5A88D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2688"/>
            <a:ext cx="12192000" cy="732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70’s HIT: THE RDBMS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ACB05-0C9B-4A71-8D35-D904465E974E}"/>
              </a:ext>
            </a:extLst>
          </p:cNvPr>
          <p:cNvSpPr/>
          <p:nvPr/>
        </p:nvSpPr>
        <p:spPr>
          <a:xfrm>
            <a:off x="324776" y="1396050"/>
            <a:ext cx="5771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Relational Database Management System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 digital database using the relational model of data for storing data</a:t>
            </a:r>
          </a:p>
        </p:txBody>
      </p:sp>
      <p:pic>
        <p:nvPicPr>
          <p:cNvPr id="6148" name="Picture 4" descr="Képtalálat a következőre: „led zeppelin”">
            <a:extLst>
              <a:ext uri="{FF2B5EF4-FFF2-40B4-BE49-F238E27FC236}">
                <a16:creationId xmlns:a16="http://schemas.microsoft.com/office/drawing/2014/main" id="{1C155D39-0441-4432-A0DB-F1DEE30F4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2"/>
          <a:stretch/>
        </p:blipFill>
        <p:spPr bwMode="auto">
          <a:xfrm>
            <a:off x="6884636" y="1302194"/>
            <a:ext cx="4836045" cy="46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811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80’s DISCO: SQL RDBMS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5619427" y="1608050"/>
            <a:ext cx="589360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Structured Query Language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is a language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designed to interact (“talk”) with a database.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“Find all customers”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“Add a new product”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“Delete orders”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Standardized but multiple dialects.</a:t>
            </a:r>
          </a:p>
          <a:p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Once you learn on dialect,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you can easily switch to another 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7170" name="Picture 2" descr="Képtalálat a következőre: „bee gees”">
            <a:extLst>
              <a:ext uri="{FF2B5EF4-FFF2-40B4-BE49-F238E27FC236}">
                <a16:creationId xmlns:a16="http://schemas.microsoft.com/office/drawing/2014/main" id="{CC619079-611E-4A08-A791-CEC70951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4" y="1656447"/>
            <a:ext cx="4754880" cy="29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8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EXAMPLE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191CD-946E-4344-B5E6-3094F98ED79B}"/>
              </a:ext>
            </a:extLst>
          </p:cNvPr>
          <p:cNvSpPr/>
          <p:nvPr/>
        </p:nvSpPr>
        <p:spPr>
          <a:xfrm>
            <a:off x="351772" y="3901899"/>
            <a:ext cx="608002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TITLE_ID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FROM EVENT WHERE ID=3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7B018A6-3CE3-45FF-8288-008EC1D36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77496"/>
              </p:ext>
            </p:extLst>
          </p:nvPr>
        </p:nvGraphicFramePr>
        <p:xfrm>
          <a:off x="351773" y="193725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29CFDAD-8F19-4903-A8A0-E5A4534A254C}"/>
              </a:ext>
            </a:extLst>
          </p:cNvPr>
          <p:cNvSpPr/>
          <p:nvPr/>
        </p:nvSpPr>
        <p:spPr>
          <a:xfrm>
            <a:off x="272540" y="120414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252D628-61F1-46E5-9337-0F123EE20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82596"/>
              </p:ext>
            </p:extLst>
          </p:nvPr>
        </p:nvGraphicFramePr>
        <p:xfrm>
          <a:off x="351772" y="5013139"/>
          <a:ext cx="909692" cy="484972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9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MONOPOLY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19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0-20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351255" y="1594349"/>
            <a:ext cx="2194461" cy="90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87" y="1510577"/>
            <a:ext cx="1802176" cy="9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117" y="1337875"/>
            <a:ext cx="1291875" cy="118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529" y="1374350"/>
            <a:ext cx="1317058" cy="106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B4CDBE8-B0DB-426C-976E-A7038F09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26" y="3577931"/>
            <a:ext cx="1620782" cy="16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DDB7DC3-9F6D-3377-D0D8-5160E06CC0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138" y="3021155"/>
            <a:ext cx="7772400" cy="273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MYSQL VS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01B28-610F-4F32-817F-E80369271186}"/>
              </a:ext>
            </a:extLst>
          </p:cNvPr>
          <p:cNvSpPr txBox="1"/>
          <p:nvPr/>
        </p:nvSpPr>
        <p:spPr>
          <a:xfrm>
            <a:off x="1602105" y="5130284"/>
            <a:ext cx="613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https://www.keycdn.com/blog/popular-databases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DDAFD-4E1B-4DD0-8F4D-2D1AD3658519}"/>
              </a:ext>
            </a:extLst>
          </p:cNvPr>
          <p:cNvSpPr txBox="1"/>
          <p:nvPr/>
        </p:nvSpPr>
        <p:spPr>
          <a:xfrm>
            <a:off x="390525" y="1180631"/>
            <a:ext cx="10963275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Available for free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Most widespread RDBMS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Does not strives to be 100% standard SQL compliant 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Less strong in enterprise features, yet not lightweight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8CC01-414E-4718-97E9-48F5889B1065}"/>
              </a:ext>
            </a:extLst>
          </p:cNvPr>
          <p:cNvSpPr txBox="1"/>
          <p:nvPr/>
        </p:nvSpPr>
        <p:spPr>
          <a:xfrm>
            <a:off x="390525" y="5036314"/>
            <a:ext cx="6137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2741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12">
            <a:extLst>
              <a:ext uri="{FF2B5EF4-FFF2-40B4-BE49-F238E27FC236}">
                <a16:creationId xmlns:a16="http://schemas.microsoft.com/office/drawing/2014/main" id="{4E5DEF39-ADDB-420F-B11E-AEC20A663AC3}"/>
              </a:ext>
            </a:extLst>
          </p:cNvPr>
          <p:cNvSpPr/>
          <p:nvPr/>
        </p:nvSpPr>
        <p:spPr>
          <a:xfrm>
            <a:off x="5377654" y="1046480"/>
            <a:ext cx="1432559" cy="535432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15193E3F-528D-4CE0-8825-B76513C36F29}"/>
              </a:ext>
            </a:extLst>
          </p:cNvPr>
          <p:cNvSpPr txBox="1">
            <a:spLocks/>
          </p:cNvSpPr>
          <p:nvPr/>
        </p:nvSpPr>
        <p:spPr>
          <a:xfrm>
            <a:off x="4854413" y="1255074"/>
            <a:ext cx="2479040" cy="44243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STATISTICIAN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MINER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PREDICTIVE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BUSINESS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DATA SCIENTIST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(ENTERPRISE)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THE DATA SCIENTIST</a:t>
            </a: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255644F5-530C-49A8-B631-5B9196FF42D7}"/>
              </a:ext>
            </a:extLst>
          </p:cNvPr>
          <p:cNvSpPr/>
          <p:nvPr/>
        </p:nvSpPr>
        <p:spPr>
          <a:xfrm>
            <a:off x="-2276791" y="1490660"/>
            <a:ext cx="6210932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SCIENCE</a:t>
            </a:r>
          </a:p>
        </p:txBody>
      </p:sp>
      <p:sp>
        <p:nvSpPr>
          <p:cNvPr id="19" name="Chord 18">
            <a:extLst>
              <a:ext uri="{FF2B5EF4-FFF2-40B4-BE49-F238E27FC236}">
                <a16:creationId xmlns:a16="http://schemas.microsoft.com/office/drawing/2014/main" id="{9F1735BD-6317-40D2-BF6A-9A1A3D644615}"/>
              </a:ext>
            </a:extLst>
          </p:cNvPr>
          <p:cNvSpPr/>
          <p:nvPr/>
        </p:nvSpPr>
        <p:spPr>
          <a:xfrm flipH="1">
            <a:off x="8253727" y="1381123"/>
            <a:ext cx="6171570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36765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SUMMARY – PART1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00" y="1847565"/>
            <a:ext cx="10625714" cy="4774693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MANIPULATING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DATABASE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MYSQL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RELATIONAL DATABASE MANAGEMENT SYSTEM</a:t>
            </a:r>
          </a:p>
          <a:p>
            <a:pPr>
              <a:lnSpc>
                <a:spcPct val="150000"/>
              </a:lnSpc>
              <a:buClrTx/>
            </a:pPr>
            <a:endParaRPr lang="en-US" sz="24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0332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14400"/>
          </a:xfrm>
        </p:spPr>
        <p:txBody>
          <a:bodyPr anchor="ctr">
            <a:normAutofit/>
          </a:bodyPr>
          <a:lstStyle/>
          <a:p>
            <a:pPr lvl="0">
              <a:buClrTx/>
            </a:pPr>
            <a:endParaRPr lang="en-US" spc="-200"/>
          </a:p>
          <a:p>
            <a:pPr lvl="0">
              <a:buClrTx/>
            </a:pPr>
            <a:endParaRPr lang="en-US" spc="-200"/>
          </a:p>
        </p:txBody>
      </p:sp>
      <p:pic>
        <p:nvPicPr>
          <p:cNvPr id="2050" name="Picture 2" descr="🐣 25+ Best Memes About Why Why Why Meme | Why Why Why Memes">
            <a:extLst>
              <a:ext uri="{FF2B5EF4-FFF2-40B4-BE49-F238E27FC236}">
                <a16:creationId xmlns:a16="http://schemas.microsoft.com/office/drawing/2014/main" id="{7E449D7A-1E91-46BA-BF16-1E2DAC4B4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5" b="14576"/>
          <a:stretch/>
        </p:blipFill>
        <p:spPr bwMode="auto">
          <a:xfrm>
            <a:off x="219706" y="1296122"/>
            <a:ext cx="3538486" cy="4572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932688"/>
          </a:xfrm>
        </p:spPr>
        <p:txBody>
          <a:bodyPr anchor="ctr">
            <a:norm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4" name="Picture 3" descr="A pie chart with text on it&#10;&#10;Description automatically generated">
            <a:extLst>
              <a:ext uri="{FF2B5EF4-FFF2-40B4-BE49-F238E27FC236}">
                <a16:creationId xmlns:a16="http://schemas.microsoft.com/office/drawing/2014/main" id="{F20F9A58-6387-AFFE-B61D-E93D2A507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218"/>
          <a:stretch/>
        </p:blipFill>
        <p:spPr>
          <a:xfrm>
            <a:off x="4773879" y="1699883"/>
            <a:ext cx="6824157" cy="39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8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 5 MINUTES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76" y="2521741"/>
            <a:ext cx="9281237" cy="1999890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86B87-7396-4BE2-869F-96C9B60DF115}"/>
              </a:ext>
            </a:extLst>
          </p:cNvPr>
          <p:cNvSpPr txBox="1"/>
          <p:nvPr/>
        </p:nvSpPr>
        <p:spPr>
          <a:xfrm>
            <a:off x="2709298" y="2066463"/>
            <a:ext cx="613926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Try-SQL Editor</a:t>
            </a:r>
            <a:endParaRPr lang="en-US" sz="4000" b="1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EFFE9-615A-4D55-9DC2-9A6EBC1B15CF}"/>
              </a:ext>
            </a:extLst>
          </p:cNvPr>
          <p:cNvSpPr txBox="1"/>
          <p:nvPr/>
        </p:nvSpPr>
        <p:spPr>
          <a:xfrm>
            <a:off x="221818" y="2101333"/>
            <a:ext cx="3218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01B88-9A91-49C6-95D3-F079F917D2D9}"/>
              </a:ext>
            </a:extLst>
          </p:cNvPr>
          <p:cNvSpPr txBox="1"/>
          <p:nvPr/>
        </p:nvSpPr>
        <p:spPr>
          <a:xfrm>
            <a:off x="7797907" y="1921576"/>
            <a:ext cx="5220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A CHROME BROWSER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82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tack Overflow = Programmers' Best Friend | by Om Ashish Mishra | codeburst">
            <a:extLst>
              <a:ext uri="{FF2B5EF4-FFF2-40B4-BE49-F238E27FC236}">
                <a16:creationId xmlns:a16="http://schemas.microsoft.com/office/drawing/2014/main" id="{37628840-9344-4DD5-9063-CA2CDE6E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558" y="4172596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 &amp; OTHER MATERIALS</a:t>
            </a:r>
          </a:p>
        </p:txBody>
      </p:sp>
      <p:pic>
        <p:nvPicPr>
          <p:cNvPr id="4" name="Picture 2" descr="KÃ©ptalÃ¡lat a kÃ¶vetkezÅre: âLearning SQLâ">
            <a:extLst>
              <a:ext uri="{FF2B5EF4-FFF2-40B4-BE49-F238E27FC236}">
                <a16:creationId xmlns:a16="http://schemas.microsoft.com/office/drawing/2014/main" id="{538AD385-21F1-4116-ABD6-889DD00E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8" y="1520031"/>
            <a:ext cx="2710191" cy="35575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D838F1-4408-47B8-8BD9-309A531887E7}"/>
              </a:ext>
            </a:extLst>
          </p:cNvPr>
          <p:cNvSpPr txBox="1"/>
          <p:nvPr/>
        </p:nvSpPr>
        <p:spPr>
          <a:xfrm>
            <a:off x="6467635" y="1492492"/>
            <a:ext cx="61392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https://www.w3schools.com/sql/sql_intro.asp</a:t>
            </a:r>
            <a:endParaRPr lang="en-US" dirty="0"/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https://dev.mysql.com/doc/refman/8.0/en/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https://www.mysqltutorial.org/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MySQL Cookbook - Melbourne PC User Group | Manualzz">
            <a:extLst>
              <a:ext uri="{FF2B5EF4-FFF2-40B4-BE49-F238E27FC236}">
                <a16:creationId xmlns:a16="http://schemas.microsoft.com/office/drawing/2014/main" id="{BFCB4A23-F6AD-4732-90AF-A74FF7EF7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6" t="-509"/>
          <a:stretch/>
        </p:blipFill>
        <p:spPr bwMode="auto">
          <a:xfrm>
            <a:off x="3406846" y="1507784"/>
            <a:ext cx="2656865" cy="35698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oogle">
            <a:extLst>
              <a:ext uri="{FF2B5EF4-FFF2-40B4-BE49-F238E27FC236}">
                <a16:creationId xmlns:a16="http://schemas.microsoft.com/office/drawing/2014/main" id="{E0F812F1-7376-4018-9322-C0C25B17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61" y="3553929"/>
            <a:ext cx="2055352" cy="6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95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KNOWLEDGE 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C80A4-9440-4535-ABA8-5E4A85AC73A8}"/>
              </a:ext>
            </a:extLst>
          </p:cNvPr>
          <p:cNvSpPr txBox="1"/>
          <p:nvPr/>
        </p:nvSpPr>
        <p:spPr>
          <a:xfrm>
            <a:off x="6893838" y="3012944"/>
            <a:ext cx="405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https://ceu-economics-and-business.github.io/ECBS-5146-Different-Shapes-of-Data/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A0FF6-901B-45D5-A5A1-9015A8D97284}"/>
              </a:ext>
            </a:extLst>
          </p:cNvPr>
          <p:cNvSpPr txBox="1"/>
          <p:nvPr/>
        </p:nvSpPr>
        <p:spPr>
          <a:xfrm>
            <a:off x="2441465" y="2599611"/>
            <a:ext cx="152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Moodle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CA65C-A95D-450D-BA01-920EADB9A951}"/>
              </a:ext>
            </a:extLst>
          </p:cNvPr>
          <p:cNvSpPr txBox="1"/>
          <p:nvPr/>
        </p:nvSpPr>
        <p:spPr>
          <a:xfrm>
            <a:off x="1622478" y="3056811"/>
            <a:ext cx="3166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https://ceulearning.ceu.edu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267AB-87F2-4F63-A8B0-D63D0A78B5D4}"/>
              </a:ext>
            </a:extLst>
          </p:cNvPr>
          <p:cNvSpPr txBox="1"/>
          <p:nvPr/>
        </p:nvSpPr>
        <p:spPr>
          <a:xfrm>
            <a:off x="8480479" y="2524666"/>
            <a:ext cx="555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40BA62-5E06-4E43-859B-32176904A9F8}"/>
              </a:ext>
            </a:extLst>
          </p:cNvPr>
          <p:cNvSpPr/>
          <p:nvPr/>
        </p:nvSpPr>
        <p:spPr>
          <a:xfrm>
            <a:off x="999640" y="2305373"/>
            <a:ext cx="4417017" cy="231392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943FD9-2DEF-46EA-B7F0-E5005FAF7299}"/>
              </a:ext>
            </a:extLst>
          </p:cNvPr>
          <p:cNvSpPr/>
          <p:nvPr/>
        </p:nvSpPr>
        <p:spPr>
          <a:xfrm>
            <a:off x="6638441" y="2305372"/>
            <a:ext cx="4417017" cy="231392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F4B972-3A2A-43D1-B2F2-2FD12C60361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416657" y="3462334"/>
            <a:ext cx="1221784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680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ENVIRONMENT TO SETUP</a:t>
            </a:r>
          </a:p>
        </p:txBody>
      </p:sp>
      <p:pic>
        <p:nvPicPr>
          <p:cNvPr id="2" name="Picture 4" descr="Képtalálat a következőre: „mysql”">
            <a:extLst>
              <a:ext uri="{FF2B5EF4-FFF2-40B4-BE49-F238E27FC236}">
                <a16:creationId xmlns:a16="http://schemas.microsoft.com/office/drawing/2014/main" id="{08C0895C-8688-4B35-B6E8-9BF612D97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35" y="2387847"/>
            <a:ext cx="3789217" cy="19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signing a database with MySQL using MySQL Workbench | by Afroshok | Shok  and Oh! | Medium">
            <a:extLst>
              <a:ext uri="{FF2B5EF4-FFF2-40B4-BE49-F238E27FC236}">
                <a16:creationId xmlns:a16="http://schemas.microsoft.com/office/drawing/2014/main" id="{83862BFE-61E4-4499-A699-E54FD22C6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379" y="2509101"/>
            <a:ext cx="2759697" cy="183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063E7-ABA8-4C17-9DBE-5D37E7E765FB}"/>
              </a:ext>
            </a:extLst>
          </p:cNvPr>
          <p:cNvSpPr txBox="1"/>
          <p:nvPr/>
        </p:nvSpPr>
        <p:spPr>
          <a:xfrm>
            <a:off x="5971691" y="3023483"/>
            <a:ext cx="351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692590163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purl.org/dc/terms/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654</Words>
  <Application>Microsoft Macintosh PowerPoint</Application>
  <PresentationFormat>Widescreen</PresentationFormat>
  <Paragraphs>276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Aharoni</vt:lpstr>
      <vt:lpstr>Arial</vt:lpstr>
      <vt:lpstr>Arial Black</vt:lpstr>
      <vt:lpstr>Calibri</vt:lpstr>
      <vt:lpstr>Courier New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Laszlo Sallo</dc:creator>
  <cp:lastModifiedBy>Laszlo Sallo</cp:lastModifiedBy>
  <cp:revision>110</cp:revision>
  <dcterms:created xsi:type="dcterms:W3CDTF">2020-08-31T15:16:21Z</dcterms:created>
  <dcterms:modified xsi:type="dcterms:W3CDTF">2023-10-02T14:19:06Z</dcterms:modified>
</cp:coreProperties>
</file>